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notesMasterIdLst>
    <p:notesMasterId r:id="rId10"/>
  </p:notesMasterIdLst>
  <p:sldIdLst>
    <p:sldId id="256" r:id="rId3"/>
    <p:sldId id="261" r:id="rId4"/>
    <p:sldId id="258" r:id="rId5"/>
    <p:sldId id="260" r:id="rId6"/>
    <p:sldId id="263" r:id="rId7"/>
    <p:sldId id="264" r:id="rId8"/>
    <p:sldId id="25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07/7/12/main" val="0"/>
    </p:ext>
    <p:ext uri="{D31A062A-798A-4329-ABDD-BBA856620510}">
      <p14:defaultImageDpi xmlns:p14="http://schemas.microsoft.com/office/powerpoint/2007/7/12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145CF-4AE0-4AC7-B7C4-ED2F4D5F7CDC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BFDC1-46A2-49B0-9DB4-9BD7271771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07/7/12/main" val="1394458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BFDC1-46A2-49B0-9DB4-9BD72717711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07/7/7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xmlns:mc="http://schemas.openxmlformats.org/markup-compatibility/2006" xmlns:a14="http://schemas.microsoft.com/office/drawing/2007/7/7/main" val="000000" mc:Ignorable="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xmlns:mc="http://schemas.openxmlformats.org/markup-compatibility/2006" xmlns:a14="http://schemas.microsoft.com/office/drawing/2007/7/7/main" val="FFFFFF" mc:Ignorable=""/>
          </a:solidFill>
          <a:ln w="3175" cap="rnd" cmpd="sng" algn="ctr">
            <a:solidFill>
              <a:srgbClr xmlns:mc="http://schemas.openxmlformats.org/markup-compatibility/2006" xmlns:a14="http://schemas.microsoft.com/office/drawing/2007/7/7/main" val="C0C0C0" mc:Ignorable=""/>
            </a:solidFill>
            <a:prstDash val="solid"/>
          </a:ln>
          <a:effectLst>
            <a:outerShdw blurRad="63500" dist="38500" dir="7500000" sx="98500" sy="100080" kx="100000" algn="tl" rotWithShape="0">
              <a:srgbClr xmlns:mc="http://schemas.openxmlformats.org/markup-compatibility/2006" xmlns:a14="http://schemas.microsoft.com/office/drawing/2007/7/7/main" val="000000" mc:Ignorable="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xmlns:mc="http://schemas.openxmlformats.org/markup-compatibility/2006" xmlns:a14="http://schemas.microsoft.com/office/drawing/2007/7/7/main" val="FFFFFF" mc:Ignorable=""/>
          </a:solidFill>
          <a:ln w="12700" cap="flat" cmpd="sng" algn="ctr">
            <a:solidFill>
              <a:srgbClr xmlns:mc="http://schemas.openxmlformats.org/markup-compatibility/2006" xmlns:a14="http://schemas.microsoft.com/office/drawing/2007/7/7/main" val="FFFFFF" mc:Ignorable=""/>
            </a:solidFill>
            <a:prstDash val="solid"/>
            <a:bevel/>
          </a:ln>
          <a:effectLst>
            <a:outerShdw blurRad="19685" dist="6350" dir="12900000" algn="tl" rotWithShape="0">
              <a:srgbClr xmlns:mc="http://schemas.openxmlformats.org/markup-compatibility/2006" xmlns:a14="http://schemas.microsoft.com/office/drawing/2007/7/7/main" val="000000" mc:Ignorable="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F6108-A5A2-468F-A852-BCF7148FB725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xmlns:mc="http://schemas.openxmlformats.org/markup-compatibility/2006" xmlns:a14="http://schemas.microsoft.com/office/drawing/2007/7/7/main" val="C0C0C0" mc:Ignorable="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3F6108-A5A2-468F-A852-BCF7148FB725}" type="datetimeFigureOut">
              <a:rPr lang="en-US" smtClean="0"/>
              <a:pPr/>
              <a:t>9/4/2009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5B1B88-721D-468C-B839-4503253464C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all these undocumented Stored Procedures Do?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Senior Database Administrator / Architect</a:t>
            </a:r>
          </a:p>
          <a:p>
            <a:r>
              <a:rPr lang="en-US" dirty="0" smtClean="0"/>
              <a:t>Awareness Technologies</a:t>
            </a:r>
          </a:p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Quest Software SQL Server MVP</a:t>
            </a:r>
          </a:p>
          <a:p>
            <a:r>
              <a:rPr lang="en-US" dirty="0" smtClean="0"/>
              <a:t>MCSA, MCDBA, MCTS, MCITP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are there undocumented procedures?</a:t>
            </a:r>
          </a:p>
          <a:p>
            <a:r>
              <a:rPr lang="en-US" dirty="0" smtClean="0"/>
              <a:t>What are the risks of using them?</a:t>
            </a:r>
          </a:p>
          <a:p>
            <a:r>
              <a:rPr lang="en-US" dirty="0" smtClean="0"/>
              <a:t>What are they, and what do they do?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are there undocumented procedures?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are used by the UI</a:t>
            </a:r>
          </a:p>
          <a:p>
            <a:r>
              <a:rPr lang="en-US" dirty="0" smtClean="0"/>
              <a:t>Some are used by the engine it </a:t>
            </a:r>
            <a:r>
              <a:rPr lang="en-US" dirty="0" smtClean="0"/>
              <a:t>self</a:t>
            </a:r>
          </a:p>
          <a:p>
            <a:r>
              <a:rPr lang="en-US" dirty="0" smtClean="0"/>
              <a:t>Some are hold overs from older versions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 risks of using them?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no guarantee that a procedure will exist from one version of SQL Server to another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output from these procedures can change from version to version</a:t>
            </a:r>
          </a:p>
          <a:p>
            <a:r>
              <a:rPr lang="en-US" dirty="0" smtClean="0"/>
              <a:t>New version specific versions can be released with new versions of </a:t>
            </a:r>
            <a:r>
              <a:rPr lang="en-US" smtClean="0"/>
              <a:t>the engine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they, and what do they do?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07/7/12/main" val="4203919040"/>
              </p:ext>
            </p:extLst>
          </p:nvPr>
        </p:nvGraphicFramePr>
        <p:xfrm>
          <a:off x="1752600" y="1828800"/>
          <a:ext cx="5181599" cy="44958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5218"/>
                <a:gridCol w="902501"/>
                <a:gridCol w="886940"/>
                <a:gridCol w="886940"/>
              </a:tblGrid>
              <a:tr h="32112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 dirty="0">
                          <a:effectLst/>
                        </a:rPr>
                        <a:t>Procedure Name </a:t>
                      </a:r>
                      <a:endParaRPr lang="en-US" sz="1050" b="1" i="0" u="none" strike="noStrike" dirty="0">
                        <a:solidFill>
                          <a:srgbClr xmlns:mc="http://schemas.openxmlformats.org/markup-compatibility/2006" xmlns:a14="http://schemas.microsoft.com/office/drawing/2007/7/7/main" val="FFFFFF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SQL 2000 </a:t>
                      </a:r>
                      <a:endParaRPr lang="en-US" sz="1050" b="1" i="0" u="none" strike="noStrike">
                        <a:solidFill>
                          <a:srgbClr xmlns:mc="http://schemas.openxmlformats.org/markup-compatibility/2006" xmlns:a14="http://schemas.microsoft.com/office/drawing/2007/7/7/main" val="FFFFFF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SQL 2005 </a:t>
                      </a:r>
                      <a:endParaRPr lang="en-US" sz="1050" b="1" i="0" u="none" strike="noStrike">
                        <a:solidFill>
                          <a:srgbClr xmlns:mc="http://schemas.openxmlformats.org/markup-compatibility/2006" xmlns:a14="http://schemas.microsoft.com/office/drawing/2007/7/7/main" val="FFFFFF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SQL 2008 </a:t>
                      </a:r>
                      <a:endParaRPr lang="en-US" sz="1050" b="1" i="0" u="none" strike="noStrike">
                        <a:solidFill>
                          <a:srgbClr xmlns:mc="http://schemas.openxmlformats.org/markup-compatibility/2006" xmlns:a14="http://schemas.microsoft.com/office/drawing/2007/7/7/main" val="FFFFFF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</a:tr>
              <a:tr h="32112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sp_clean_db_file_free_space 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 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 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</a:tr>
              <a:tr h="32112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sp_datatype_info_90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</a:tr>
              <a:tr h="32112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sp_datatype_info_100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</a:tr>
              <a:tr h="32112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sp_enumerrorlogs 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 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 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 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</a:tr>
              <a:tr h="32112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sp_executeresultset 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 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</a:tr>
              <a:tr h="32112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sp_MSforeachdb 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</a:tr>
              <a:tr h="32112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sp_MSforeachtable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</a:tr>
              <a:tr h="32112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sp_MSget_jobstate 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 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 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 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</a:tr>
              <a:tr h="32112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sp_MSindexspace 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 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 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 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</a:tr>
              <a:tr h="32112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sp_readerrorlog 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</a:tr>
              <a:tr h="32112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sp_server_info 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 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 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 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</a:tr>
              <a:tr h="32112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xp_availablemedia 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 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 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 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</a:tr>
              <a:tr h="32112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xp_create_subdir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 dirty="0">
                          <a:effectLst/>
                        </a:rPr>
                        <a:t> </a:t>
                      </a:r>
                      <a:endParaRPr lang="en-US" sz="1050" b="0" i="0" u="none" strike="noStrike" dirty="0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X</a:t>
                      </a:r>
                      <a:endParaRPr lang="en-US" sz="1050" b="0" i="0" u="none" strike="noStrike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 dirty="0">
                          <a:effectLst/>
                        </a:rPr>
                        <a:t>X</a:t>
                      </a:r>
                      <a:endParaRPr lang="en-US" sz="1050" b="0" i="0" u="none" strike="noStrike" dirty="0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07/7/12/main" val="1364384532"/>
      </p:ext>
    </p:extLst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they, and what do they do?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07/7/12/main" val="657515390"/>
              </p:ext>
            </p:extLst>
          </p:nvPr>
        </p:nvGraphicFramePr>
        <p:xfrm>
          <a:off x="1752600" y="1828801"/>
          <a:ext cx="5181599" cy="480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5218"/>
                <a:gridCol w="902501"/>
                <a:gridCol w="886940"/>
                <a:gridCol w="886940"/>
              </a:tblGrid>
              <a:tr h="3200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 dirty="0">
                          <a:effectLst/>
                        </a:rPr>
                        <a:t>Procedure Name </a:t>
                      </a:r>
                      <a:endParaRPr lang="en-US" sz="1050" b="1" i="0" u="none" strike="noStrike" dirty="0">
                        <a:solidFill>
                          <a:srgbClr xmlns:mc="http://schemas.openxmlformats.org/markup-compatibility/2006" xmlns:a14="http://schemas.microsoft.com/office/drawing/2007/7/7/main" val="FFFFFF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SQL 2000 </a:t>
                      </a:r>
                      <a:endParaRPr lang="en-US" sz="1050" b="1" i="0" u="none" strike="noStrike">
                        <a:solidFill>
                          <a:srgbClr xmlns:mc="http://schemas.openxmlformats.org/markup-compatibility/2006" xmlns:a14="http://schemas.microsoft.com/office/drawing/2007/7/7/main" val="FFFFFF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SQL 2005 </a:t>
                      </a:r>
                      <a:endParaRPr lang="en-US" sz="1050" b="1" i="0" u="none" strike="noStrike">
                        <a:solidFill>
                          <a:srgbClr xmlns:mc="http://schemas.openxmlformats.org/markup-compatibility/2006" xmlns:a14="http://schemas.microsoft.com/office/drawing/2007/7/7/main" val="FFFFFF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u="none" strike="noStrike">
                          <a:effectLst/>
                        </a:rPr>
                        <a:t>SQL 2008 </a:t>
                      </a:r>
                      <a:endParaRPr lang="en-US" sz="1050" b="1" i="0" u="none" strike="noStrike">
                        <a:solidFill>
                          <a:srgbClr xmlns:mc="http://schemas.openxmlformats.org/markup-compatibility/2006" xmlns:a14="http://schemas.microsoft.com/office/drawing/2007/7/7/main" val="FFFFFF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</a:tr>
              <a:tr h="3200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Xp_delete_file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 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</a:tr>
              <a:tr h="3200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xp_dirtree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</a:tr>
              <a:tr h="3200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xp_enumerrorlogs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 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</a:tr>
              <a:tr h="3200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xp_fileexist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</a:tr>
              <a:tr h="3200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xp_fixeddrives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</a:tr>
              <a:tr h="3200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xp_get_mapi_profiles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</a:tr>
              <a:tr h="3200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xp_getfiledetails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 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 </a:t>
                      </a:r>
                    </a:p>
                  </a:txBody>
                  <a:tcPr marL="85725" marR="9525" marT="9525" marB="0" anchor="ctr"/>
                </a:tc>
              </a:tr>
              <a:tr h="3200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xp_getnetname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</a:tr>
              <a:tr h="3200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xp_loginconfig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</a:tr>
              <a:tr h="3200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 dirty="0" err="1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xp_makecab</a:t>
                      </a:r>
                      <a:endParaRPr lang="en-US" sz="1050" b="0" i="0" u="none" strike="noStrike" dirty="0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 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 </a:t>
                      </a:r>
                    </a:p>
                  </a:txBody>
                  <a:tcPr marL="85725" marR="9525" marT="9525" marB="0" anchor="ctr"/>
                </a:tc>
              </a:tr>
              <a:tr h="3200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xp_msver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</a:tr>
              <a:tr h="3200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xp_subdirs 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</a:tr>
              <a:tr h="3200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 dirty="0" err="1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xp_test_mapi_profile</a:t>
                      </a:r>
                      <a:endParaRPr lang="en-US" sz="1050" b="0" i="0" u="none" strike="noStrike" dirty="0">
                        <a:solidFill>
                          <a:srgbClr xmlns:mc="http://schemas.openxmlformats.org/markup-compatibility/2006" xmlns:a14="http://schemas.microsoft.com/office/drawing/2007/7/7/main" val="000000" mc:Ignorable=""/>
                        </a:solidFill>
                        <a:effectLst/>
                        <a:latin typeface="Constantia"/>
                      </a:endParaRP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 dirty="0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 dirty="0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 dirty="0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</a:tr>
              <a:tr h="32004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 dirty="0" err="1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xp_unpackcab</a:t>
                      </a:r>
                      <a:r>
                        <a:rPr lang="en-US" sz="1050" b="0" i="0" u="none" strike="noStrike" dirty="0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 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X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 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050" b="0" i="0" u="none" strike="noStrike" dirty="0">
                          <a:solidFill>
                            <a:srgbClr xmlns:mc="http://schemas.openxmlformats.org/markup-compatibility/2006" xmlns:a14="http://schemas.microsoft.com/office/drawing/2007/7/7/main" val="000000" mc:Ignorable=""/>
                          </a:solidFill>
                          <a:effectLst/>
                          <a:latin typeface="Constantia"/>
                        </a:rPr>
                        <a:t> </a:t>
                      </a:r>
                    </a:p>
                  </a:txBody>
                  <a:tcPr marL="857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07/7/12/main" val="2461347957"/>
      </p:ext>
    </p:extLst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191064"/>
          </a:xfrm>
        </p:spPr>
        <p:txBody>
          <a:bodyPr/>
          <a:lstStyle/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http://</a:t>
            </a:r>
            <a:r>
              <a:rPr lang="en-US" dirty="0" smtClean="0"/>
              <a:t>itke.techtarget.com/sql-server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45720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Please </a:t>
            </a:r>
            <a:r>
              <a:rPr lang="en-US" dirty="0" smtClean="0"/>
              <a:t>rate </a:t>
            </a:r>
            <a:r>
              <a:rPr lang="en-US" dirty="0"/>
              <a:t>my presentation at http://speakerrate.com/mrdenny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07/7/12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07/7/7/main" val="04617B" mc:Ignorable=""/>
      </a:dk2>
      <a:lt2>
        <a:srgbClr xmlns:mc="http://schemas.openxmlformats.org/markup-compatibility/2006" xmlns:a14="http://schemas.microsoft.com/office/drawing/2007/7/7/main" val="DBF5F9" mc:Ignorable=""/>
      </a:lt2>
      <a:accent1>
        <a:srgbClr xmlns:mc="http://schemas.openxmlformats.org/markup-compatibility/2006" xmlns:a14="http://schemas.microsoft.com/office/drawing/2007/7/7/main" val="0F6FC6" mc:Ignorable=""/>
      </a:accent1>
      <a:accent2>
        <a:srgbClr xmlns:mc="http://schemas.openxmlformats.org/markup-compatibility/2006" xmlns:a14="http://schemas.microsoft.com/office/drawing/2007/7/7/main" val="009DD9" mc:Ignorable=""/>
      </a:accent2>
      <a:accent3>
        <a:srgbClr xmlns:mc="http://schemas.openxmlformats.org/markup-compatibility/2006" xmlns:a14="http://schemas.microsoft.com/office/drawing/2007/7/7/main" val="0BD0D9" mc:Ignorable=""/>
      </a:accent3>
      <a:accent4>
        <a:srgbClr xmlns:mc="http://schemas.openxmlformats.org/markup-compatibility/2006" xmlns:a14="http://schemas.microsoft.com/office/drawing/2007/7/7/main" val="10CF9B" mc:Ignorable=""/>
      </a:accent4>
      <a:accent5>
        <a:srgbClr xmlns:mc="http://schemas.openxmlformats.org/markup-compatibility/2006" xmlns:a14="http://schemas.microsoft.com/office/drawing/2007/7/7/main" val="7CCA62" mc:Ignorable=""/>
      </a:accent5>
      <a:accent6>
        <a:srgbClr xmlns:mc="http://schemas.openxmlformats.org/markup-compatibility/2006" xmlns:a14="http://schemas.microsoft.com/office/drawing/2007/7/7/main" val="A5C249" mc:Ignorable=""/>
      </a:accent6>
      <a:hlink>
        <a:srgbClr xmlns:mc="http://schemas.openxmlformats.org/markup-compatibility/2006" xmlns:a14="http://schemas.microsoft.com/office/drawing/2007/7/7/main" val="E2D700" mc:Ignorable=""/>
      </a:hlink>
      <a:folHlink>
        <a:srgbClr xmlns:mc="http://schemas.openxmlformats.org/markup-compatibility/2006" xmlns:a14="http://schemas.microsoft.com/office/drawing/2007/7/7/main" val="85DFD0" mc:Ignorable="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07/7/7/main" val="1F497D" mc:Ignorable=""/>
      </a:dk2>
      <a:lt2>
        <a:srgbClr xmlns:mc="http://schemas.openxmlformats.org/markup-compatibility/2006" xmlns:a14="http://schemas.microsoft.com/office/drawing/2007/7/7/main" val="EEECE1" mc:Ignorable=""/>
      </a:lt2>
      <a:accent1>
        <a:srgbClr xmlns:mc="http://schemas.openxmlformats.org/markup-compatibility/2006" xmlns:a14="http://schemas.microsoft.com/office/drawing/2007/7/7/main" val="4F81BD" mc:Ignorable=""/>
      </a:accent1>
      <a:accent2>
        <a:srgbClr xmlns:mc="http://schemas.openxmlformats.org/markup-compatibility/2006" xmlns:a14="http://schemas.microsoft.com/office/drawing/2007/7/7/main" val="C0504D" mc:Ignorable=""/>
      </a:accent2>
      <a:accent3>
        <a:srgbClr xmlns:mc="http://schemas.openxmlformats.org/markup-compatibility/2006" xmlns:a14="http://schemas.microsoft.com/office/drawing/2007/7/7/main" val="9BBB59" mc:Ignorable=""/>
      </a:accent3>
      <a:accent4>
        <a:srgbClr xmlns:mc="http://schemas.openxmlformats.org/markup-compatibility/2006" xmlns:a14="http://schemas.microsoft.com/office/drawing/2007/7/7/main" val="8064A2" mc:Ignorable=""/>
      </a:accent4>
      <a:accent5>
        <a:srgbClr xmlns:mc="http://schemas.openxmlformats.org/markup-compatibility/2006" xmlns:a14="http://schemas.microsoft.com/office/drawing/2007/7/7/main" val="4BACC6" mc:Ignorable=""/>
      </a:accent5>
      <a:accent6>
        <a:srgbClr xmlns:mc="http://schemas.openxmlformats.org/markup-compatibility/2006" xmlns:a14="http://schemas.microsoft.com/office/drawing/2007/7/7/main" val="F79646" mc:Ignorable=""/>
      </a:accent6>
      <a:hlink>
        <a:srgbClr xmlns:mc="http://schemas.openxmlformats.org/markup-compatibility/2006" xmlns:a14="http://schemas.microsoft.com/office/drawing/2007/7/7/main" val="0000FF" mc:Ignorable=""/>
      </a:hlink>
      <a:folHlink>
        <a:srgbClr xmlns:mc="http://schemas.openxmlformats.org/markup-compatibility/2006" xmlns:a14="http://schemas.microsoft.com/office/drawing/2007/7/7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07/7/7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07/7/7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07/7/7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2008-06-25T02:59:10Z</outs:dateTime>
      <outs:isPinned>true</outs:isPinned>
    </outs:relatedDate>
    <outs:relatedDate>
      <outs:type>2</outs:type>
      <outs:displayName>Created</outs:displayName>
      <outs:dateTime>2008-06-14T00:25:59Z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Denny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Denny Cherry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212E2457-D3DC-407E-8BA5-ACBB801F30D7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148</TotalTime>
  <Words>283</Words>
  <Application>Microsoft Office PowerPoint</Application>
  <PresentationFormat>On-screen Show (4:3)</PresentationFormat>
  <Paragraphs>146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What do all these undocumented Stored Procedures Do?</vt:lpstr>
      <vt:lpstr>Agenda</vt:lpstr>
      <vt:lpstr>Why are there undocumented procedures?</vt:lpstr>
      <vt:lpstr>What are the risks of using them?</vt:lpstr>
      <vt:lpstr>What are they, and what do they do?</vt:lpstr>
      <vt:lpstr>What are they, and what do they do?</vt:lpstr>
      <vt:lpstr>Denny Cherry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Storage for the DBA</dc:title>
  <dc:creator>Denny</dc:creator>
  <cp:lastModifiedBy>Denny cherry</cp:lastModifiedBy>
  <cp:revision>27</cp:revision>
  <dcterms:created xsi:type="dcterms:W3CDTF">2008-06-14T00:25:59Z</dcterms:created>
  <dcterms:modified xsi:type="dcterms:W3CDTF">2009-09-05T02:42:43Z</dcterms:modified>
</cp:coreProperties>
</file>